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  <p:sldMasterId id="2147483660" r:id="rId8"/>
    <p:sldMasterId id="2147483676" r:id="rId9"/>
  </p:sldMasterIdLst>
  <p:notesMasterIdLst>
    <p:notesMasterId r:id="rId20"/>
  </p:notesMasterIdLst>
  <p:sldIdLst>
    <p:sldId id="257" r:id="rId10"/>
    <p:sldId id="268" r:id="rId11"/>
    <p:sldId id="269" r:id="rId12"/>
    <p:sldId id="271" r:id="rId13"/>
    <p:sldId id="272" r:id="rId14"/>
    <p:sldId id="267" r:id="rId15"/>
    <p:sldId id="264" r:id="rId16"/>
    <p:sldId id="265" r:id="rId17"/>
    <p:sldId id="266" r:id="rId18"/>
    <p:sldId id="25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9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2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2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6.xml"/><Relationship Id="rId23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3.xml"/><Relationship Id="rId14" Type="http://schemas.openxmlformats.org/officeDocument/2006/relationships/slide" Target="slides/slide5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DAE5A-7B3A-42AB-BB39-7325B459EF9D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B02AF-354B-47E2-9248-72CD0C4F6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58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8397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35052" indent="-282713" defTabSz="898397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30849" indent="-226170" defTabSz="898397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583191" indent="-226170" defTabSz="898397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35531" indent="-226170" defTabSz="898397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487870" indent="-226170" defTabSz="89839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40210" indent="-226170" defTabSz="89839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392550" indent="-226170" defTabSz="89839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44890" indent="-226170" defTabSz="89839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7E8F4DFE-1E70-4107-919D-20DF8C4413B5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7155" name="Rectangle 7"/>
          <p:cNvSpPr txBox="1">
            <a:spLocks noGrp="1" noChangeArrowheads="1"/>
          </p:cNvSpPr>
          <p:nvPr/>
        </p:nvSpPr>
        <p:spPr bwMode="auto">
          <a:xfrm>
            <a:off x="3884320" y="8686492"/>
            <a:ext cx="2972115" cy="45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99" tIns="45650" rIns="91299" bIns="45650" anchor="b"/>
          <a:lstStyle>
            <a:lvl1pPr defTabSz="922338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58E4840-EBDC-4DFB-BEED-D001C8B3D109}" type="slidenum">
              <a:rPr lang="en-US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7156" name="Rectangle 7"/>
          <p:cNvSpPr txBox="1">
            <a:spLocks noGrp="1" noChangeArrowheads="1"/>
          </p:cNvSpPr>
          <p:nvPr/>
        </p:nvSpPr>
        <p:spPr bwMode="auto">
          <a:xfrm>
            <a:off x="3884320" y="8686492"/>
            <a:ext cx="2972115" cy="45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99" tIns="45650" rIns="91299" bIns="45650" anchor="b"/>
          <a:lstStyle>
            <a:lvl1pPr defTabSz="922338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6C2BF69E-CC56-43C5-98FD-B0D5E8DDB915}" type="slidenum">
              <a:rPr lang="en-US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7157" name="Rectangle 7"/>
          <p:cNvSpPr txBox="1">
            <a:spLocks noGrp="1" noChangeArrowheads="1"/>
          </p:cNvSpPr>
          <p:nvPr/>
        </p:nvSpPr>
        <p:spPr bwMode="auto">
          <a:xfrm>
            <a:off x="3884320" y="8686492"/>
            <a:ext cx="2972115" cy="45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99" tIns="45650" rIns="91299" bIns="45650" anchor="b"/>
          <a:lstStyle>
            <a:lvl1pPr defTabSz="92075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0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075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075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075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058154E1-9BFD-412C-8B61-B1BC817BDF02}" type="slidenum">
              <a:rPr lang="en-US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77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1299" tIns="45650" rIns="91299" bIns="45650"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202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AC5A2-6DC4-4AFB-8D9E-C1AD6B0DD21C}" type="slidenum">
              <a:rPr lang="en-US"/>
              <a:pPr/>
              <a:t>2</a:t>
            </a:fld>
            <a:endParaRPr lang="en-US"/>
          </a:p>
        </p:txBody>
      </p:sp>
      <p:sp>
        <p:nvSpPr>
          <p:cNvPr id="943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4538" cy="3416300"/>
          </a:xfrm>
          <a:ln cap="flat"/>
        </p:spPr>
      </p:sp>
      <p:sp>
        <p:nvSpPr>
          <p:cNvPr id="943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4030"/>
            <a:ext cx="5030456" cy="4114485"/>
          </a:xfrm>
          <a:ln/>
        </p:spPr>
        <p:txBody>
          <a:bodyPr lIns="92493" tIns="46248" rIns="92493" bIns="4624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11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43242-9CBD-4009-BB23-1C49AA0AFEDF}" type="slidenum">
              <a:rPr lang="en-US"/>
              <a:pPr/>
              <a:t>3</a:t>
            </a:fld>
            <a:endParaRPr lang="en-US"/>
          </a:p>
        </p:txBody>
      </p:sp>
      <p:sp>
        <p:nvSpPr>
          <p:cNvPr id="940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 cap="flat"/>
        </p:spPr>
      </p:sp>
      <p:sp>
        <p:nvSpPr>
          <p:cNvPr id="940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4030"/>
            <a:ext cx="5030456" cy="4114485"/>
          </a:xfrm>
          <a:ln/>
        </p:spPr>
        <p:txBody>
          <a:bodyPr lIns="92345" tIns="46173" rIns="92345" bIns="4617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19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A43242-9CBD-4009-BB23-1C49AA0AFEDF}" type="slidenum">
              <a:rPr lang="en-US"/>
              <a:pPr/>
              <a:t>4</a:t>
            </a:fld>
            <a:endParaRPr lang="en-US"/>
          </a:p>
        </p:txBody>
      </p:sp>
      <p:sp>
        <p:nvSpPr>
          <p:cNvPr id="940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54537" cy="3416300"/>
          </a:xfrm>
          <a:ln cap="flat"/>
        </p:spPr>
      </p:sp>
      <p:sp>
        <p:nvSpPr>
          <p:cNvPr id="940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4030"/>
            <a:ext cx="5030456" cy="4114485"/>
          </a:xfrm>
          <a:ln/>
        </p:spPr>
        <p:txBody>
          <a:bodyPr lIns="92345" tIns="46173" rIns="92345" bIns="46173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83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D6336D-DB31-4B0F-A416-6E18F0F6AC5C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9442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560" y="691774"/>
            <a:ext cx="4548450" cy="3416423"/>
          </a:xfrm>
          <a:ln cap="flat"/>
        </p:spPr>
      </p:sp>
      <p:sp>
        <p:nvSpPr>
          <p:cNvPr id="9442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344030"/>
            <a:ext cx="5030456" cy="4114485"/>
          </a:xfrm>
          <a:ln/>
        </p:spPr>
        <p:txBody>
          <a:bodyPr lIns="92493" tIns="46248" rIns="92493" bIns="4624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58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C0E80-77FB-4678-A3DD-B836482C600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53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C0E80-77FB-4678-A3DD-B836482C600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53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0C0E80-77FB-4678-A3DD-B836482C600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253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8433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35082" indent="-282725" defTabSz="898433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30894" indent="-226179" defTabSz="898433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583254" indent="-226179" defTabSz="898433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35612" indent="-226179" defTabSz="898433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487968" indent="-226179" defTabSz="898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40327" indent="-226179" defTabSz="898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392685" indent="-226179" defTabSz="898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45043" indent="-226179" defTabSz="89843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231227F7-6A47-4794-8642-626773B60BB7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84675" name="Rectangle 7"/>
          <p:cNvSpPr txBox="1">
            <a:spLocks noGrp="1" noChangeArrowheads="1"/>
          </p:cNvSpPr>
          <p:nvPr/>
        </p:nvSpPr>
        <p:spPr bwMode="auto">
          <a:xfrm>
            <a:off x="3884319" y="8686492"/>
            <a:ext cx="2972114" cy="45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3" tIns="45652" rIns="91303" bIns="45652" anchor="b"/>
          <a:lstStyle>
            <a:lvl1pPr defTabSz="922338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1DFB49D-7381-4507-94A9-2E8829C03B11}" type="slidenum">
              <a:rPr lang="en-US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84676" name="Rectangle 7"/>
          <p:cNvSpPr txBox="1">
            <a:spLocks noGrp="1" noChangeArrowheads="1"/>
          </p:cNvSpPr>
          <p:nvPr/>
        </p:nvSpPr>
        <p:spPr bwMode="auto">
          <a:xfrm>
            <a:off x="3884319" y="8686492"/>
            <a:ext cx="2972114" cy="45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3" tIns="45652" rIns="91303" bIns="45652" anchor="b"/>
          <a:lstStyle>
            <a:lvl1pPr defTabSz="922338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2338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2338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2338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2338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14BAA776-46AA-4BC5-8A80-FC96FA018E94}" type="slidenum">
              <a:rPr lang="en-US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84677" name="Rectangle 7"/>
          <p:cNvSpPr txBox="1">
            <a:spLocks noGrp="1" noChangeArrowheads="1"/>
          </p:cNvSpPr>
          <p:nvPr/>
        </p:nvSpPr>
        <p:spPr bwMode="auto">
          <a:xfrm>
            <a:off x="3884319" y="8686492"/>
            <a:ext cx="2972114" cy="45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03" tIns="45652" rIns="91303" bIns="45652" anchor="b"/>
          <a:lstStyle>
            <a:lvl1pPr defTabSz="920750"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20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2075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2075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2075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F7E33A53-4F5E-4D18-9F20-4944105974AA}" type="slidenum">
              <a:rPr lang="en-US" sz="1200">
                <a:solidFill>
                  <a:prstClr val="black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2846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131" y="691774"/>
            <a:ext cx="4546879" cy="3416423"/>
          </a:xfrm>
          <a:ln w="12700" cap="flat">
            <a:solidFill>
              <a:schemeClr val="tx1"/>
            </a:solidFill>
          </a:ln>
        </p:spPr>
      </p:sp>
      <p:sp>
        <p:nvSpPr>
          <p:cNvPr id="2846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9062" y="4344034"/>
            <a:ext cx="5039877" cy="4112913"/>
          </a:xfrm>
          <a:noFill/>
        </p:spPr>
        <p:txBody>
          <a:bodyPr lIns="93539" tIns="46775" rIns="93539" bIns="46775"/>
          <a:lstStyle/>
          <a:p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9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50F4-6FBE-4148-BC97-AEA494459AB1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6537-E859-4922-8561-CB38241F5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76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50F4-6FBE-4148-BC97-AEA494459AB1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6537-E859-4922-8561-CB38241F5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7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50F4-6FBE-4148-BC97-AEA494459AB1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6537-E859-4922-8561-CB38241F5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587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20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31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8963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467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6019681-41FE-4471-8D93-CA5BD2088680}" type="slidenum">
              <a:rPr lang="en-US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838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8D1D19F9-12DE-4CC6-818D-C35662665458}" type="slidenum">
              <a:rPr lang="en-US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0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422A237-3452-460C-93F4-72B120D24EEC}" type="slidenum">
              <a:rPr lang="en-US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819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F93A82F-1463-4E19-8478-7A2C3023EEC7}" type="slidenum">
              <a:rPr lang="en-US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089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50F4-6FBE-4148-BC97-AEA494459AB1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6537-E859-4922-8561-CB38241F5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51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A1C776B5-603D-474D-B7B2-16709D004F67}" type="slidenum">
              <a:rPr lang="en-US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642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4679F192-152F-492C-B5F6-9BD84C043C4A}" type="slidenum">
              <a:rPr lang="en-US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3094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D0DD3DC-F2D9-49D1-BB53-12C9B76C530C}" type="slidenum">
              <a:rPr lang="en-US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203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21336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71600792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2133600"/>
            <a:ext cx="8229600" cy="38862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821507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6096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381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21336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1336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529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9037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184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3184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3184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93184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93184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184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184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184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184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184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184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184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184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3184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93184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31841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31841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2086E8-863F-4689-8F4C-87772952A57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3184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3184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619155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757EAD-5723-40F2-A825-29292CEA3FA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403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8FA6E4-E254-449A-AC75-BDC06CE575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2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50F4-6FBE-4148-BC97-AEA494459AB1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6537-E859-4922-8561-CB38241F5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067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4397C6-7252-48DB-A0E1-F214840F41A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362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78CD70-AB50-4426-917F-3BC872C042F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3374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3D4B07-7E36-42B2-A529-E9F7F62AC4C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5455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D3EEAB-9AC7-4E9E-8FE1-330EC500958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207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E3C123-8DE0-4B1A-AB0E-188AFA020C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13882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5F355B-A780-4B07-B864-9EB9A05E475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2045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E84C20-6C8A-4B61-965D-31EC47367EB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2752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4E7EE1-178F-4DB9-A700-F9E26E4B772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8419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DF004C4-B8B5-4CAB-9260-77B8DC4229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12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50F4-6FBE-4148-BC97-AEA494459AB1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6537-E859-4922-8561-CB38241F5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7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50F4-6FBE-4148-BC97-AEA494459AB1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6537-E859-4922-8561-CB38241F5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8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50F4-6FBE-4148-BC97-AEA494459AB1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6537-E859-4922-8561-CB38241F5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87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50F4-6FBE-4148-BC97-AEA494459AB1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6537-E859-4922-8561-CB38241F5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1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50F4-6FBE-4148-BC97-AEA494459AB1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6537-E859-4922-8561-CB38241F5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4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50F4-6FBE-4148-BC97-AEA494459AB1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06537-E859-4922-8561-CB38241F5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48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D50F4-6FBE-4148-BC97-AEA494459AB1}" type="datetimeFigureOut">
              <a:rPr lang="en-US" smtClean="0"/>
              <a:t>7/29/2013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06537-E859-4922-8561-CB38241F5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91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4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5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06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4107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4108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4109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4110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4111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4112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409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4101" name="Picture 17" descr="EDP Logo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503988"/>
            <a:ext cx="4572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18"/>
          <p:cNvSpPr txBox="1">
            <a:spLocks noChangeArrowheads="1"/>
          </p:cNvSpPr>
          <p:nvPr userDrawn="1"/>
        </p:nvSpPr>
        <p:spPr bwMode="auto">
          <a:xfrm>
            <a:off x="685800" y="6583363"/>
            <a:ext cx="2286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i="1" smtClean="0">
                <a:solidFill>
                  <a:srgbClr val="000000"/>
                </a:solidFill>
                <a:latin typeface="Times New Roman" pitchFamily="18" charset="0"/>
              </a:rPr>
              <a:t>Elliott D. Pollack &amp; Company</a:t>
            </a:r>
          </a:p>
        </p:txBody>
      </p:sp>
      <p:sp>
        <p:nvSpPr>
          <p:cNvPr id="1032" name="Text Box 19"/>
          <p:cNvSpPr txBox="1">
            <a:spLocks noChangeArrowheads="1"/>
          </p:cNvSpPr>
          <p:nvPr userDrawn="1"/>
        </p:nvSpPr>
        <p:spPr bwMode="auto">
          <a:xfrm>
            <a:off x="5867400" y="6511925"/>
            <a:ext cx="3048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0590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73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3173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345418A-CF17-4C54-9BCA-CD454D590FDA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931738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93173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3173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3173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93173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93173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93173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666699"/>
                </a:solidFill>
              </a:endParaRPr>
            </a:p>
          </p:txBody>
        </p:sp>
        <p:sp>
          <p:nvSpPr>
            <p:cNvPr id="93173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3173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9999CC"/>
                </a:solidFill>
              </a:endParaRPr>
            </a:p>
          </p:txBody>
        </p:sp>
        <p:sp>
          <p:nvSpPr>
            <p:cNvPr id="93173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9999CC"/>
                </a:solidFill>
              </a:endParaRPr>
            </a:p>
          </p:txBody>
        </p:sp>
      </p:grpSp>
      <p:sp>
        <p:nvSpPr>
          <p:cNvPr id="93173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3173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3173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159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hyperlink" Target="http://rds.yahoo.com/_ylt=A2KJke7zhMhMl1AADuGJzbkF;_ylu=X3oDMTBqamdoM3Q5BHBvcwMxMgRzZWMDc3IEdnRpZAM-/SIG=1h7e18tpk/EXP=1288296051/**http:/images.search.yahoo.com/images/view?back=http://images.search.yahoo.com/search/images?p=twitter&amp;ei=UTF-8&amp;fr=yfp-t-701&amp;w=1091&amp;h=1110&amp;imgurl=www.imlpblog.com/storage/design-images/twitter_icon.jpg?__SQUARESPACE_CACHEVERSION=1277913535218&amp;rurl=http://www.imlpblog.com/bios/&amp;size=285KB&amp;name=Twitter&amp;p=twitter&amp;oid=253c7b3e6c27443f4ded51c5969bb726&amp;fr2=&amp;no=12&amp;tt=103000000&amp;sigr=10ti6s5po&amp;sigi=130chh3nh&amp;sigb=12cqnqa9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" descr="banners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04800"/>
            <a:ext cx="9144000" cy="1066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0" y="2198740"/>
            <a:ext cx="9143999" cy="372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8F0E0B"/>
                </a:solidFill>
                <a:latin typeface="Arial Black" pitchFamily="34" charset="0"/>
              </a:rPr>
              <a:t>Magic Ranch &amp; Arizona Farms Annexation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solidFill>
                  <a:srgbClr val="8F0E0B"/>
                </a:solidFill>
                <a:latin typeface="Arial Black" pitchFamily="34" charset="0"/>
              </a:rPr>
              <a:t>Fiscal Cost/Benefit Summary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i="1" dirty="0" smtClean="0">
              <a:solidFill>
                <a:srgbClr val="8F0E0B"/>
              </a:solidFill>
              <a:latin typeface="Arial Black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 Black" pitchFamily="34" charset="0"/>
              </a:rPr>
              <a:t>July 29</a:t>
            </a:r>
            <a:r>
              <a:rPr lang="en-US" sz="1800" baseline="30000" dirty="0" smtClean="0">
                <a:solidFill>
                  <a:srgbClr val="000000"/>
                </a:solidFill>
                <a:latin typeface="Arial Black" pitchFamily="34" charset="0"/>
              </a:rPr>
              <a:t>th</a:t>
            </a:r>
            <a:r>
              <a:rPr lang="en-US" sz="1800" dirty="0" smtClean="0">
                <a:solidFill>
                  <a:srgbClr val="000000"/>
                </a:solidFill>
                <a:latin typeface="Arial Black" pitchFamily="34" charset="0"/>
              </a:rPr>
              <a:t>, 2013</a:t>
            </a:r>
            <a:endParaRPr lang="en-US" sz="1800" dirty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>
                <a:solidFill>
                  <a:srgbClr val="000000"/>
                </a:solidFill>
                <a:latin typeface="Arial Black" pitchFamily="34" charset="0"/>
              </a:rPr>
              <a:t>Presented By: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 Black" pitchFamily="34" charset="0"/>
              </a:rPr>
              <a:t>Jim Rounds</a:t>
            </a:r>
            <a:endParaRPr lang="en-US" sz="1800" dirty="0">
              <a:solidFill>
                <a:srgbClr val="000000"/>
              </a:solidFill>
              <a:latin typeface="Arial Black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Arial Black" pitchFamily="34" charset="0"/>
              </a:rPr>
              <a:t> Senior Economist, </a:t>
            </a:r>
            <a:r>
              <a:rPr lang="en-US" sz="1800" dirty="0">
                <a:solidFill>
                  <a:srgbClr val="000000"/>
                </a:solidFill>
                <a:latin typeface="Arial Black" pitchFamily="34" charset="0"/>
              </a:rPr>
              <a:t>Elliott D. Pollack &amp; Company</a:t>
            </a: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5852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2" descr="EDP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522288"/>
            <a:ext cx="2100263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3443288" y="415925"/>
            <a:ext cx="5497512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000" b="1" i="1" u="sng">
                <a:solidFill>
                  <a:srgbClr val="000099"/>
                </a:solidFill>
                <a:latin typeface="Times New Roman" pitchFamily="18" charset="0"/>
              </a:rPr>
              <a:t>ELLIOTT D. POLLACK</a:t>
            </a:r>
            <a:r>
              <a:rPr lang="en-US" sz="3600" b="1" i="1">
                <a:solidFill>
                  <a:srgbClr val="000099"/>
                </a:solidFill>
                <a:latin typeface="Times New Roman" pitchFamily="18" charset="0"/>
              </a:rPr>
              <a:t> </a:t>
            </a:r>
          </a:p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="1" i="1">
                <a:solidFill>
                  <a:srgbClr val="000099"/>
                </a:solidFill>
                <a:latin typeface="Times New Roman" pitchFamily="18" charset="0"/>
              </a:rPr>
              <a:t>	</a:t>
            </a:r>
            <a:r>
              <a:rPr lang="en-US" sz="4000" b="1" i="1">
                <a:solidFill>
                  <a:srgbClr val="000099"/>
                </a:solidFill>
                <a:latin typeface="Times New Roman" pitchFamily="18" charset="0"/>
              </a:rPr>
              <a:t>&amp; Company</a:t>
            </a:r>
          </a:p>
        </p:txBody>
      </p:sp>
      <p:sp>
        <p:nvSpPr>
          <p:cNvPr id="175108" name="Text Box 4"/>
          <p:cNvSpPr txBox="1">
            <a:spLocks noChangeArrowheads="1"/>
          </p:cNvSpPr>
          <p:nvPr/>
        </p:nvSpPr>
        <p:spPr bwMode="auto">
          <a:xfrm>
            <a:off x="265113" y="5780088"/>
            <a:ext cx="852487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>
                <a:solidFill>
                  <a:srgbClr val="000000"/>
                </a:solidFill>
              </a:rPr>
              <a:t>7505 East Sixth Avenue,  Suite 100  Scottsdale, Arizona   85251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>
                <a:solidFill>
                  <a:srgbClr val="000000"/>
                </a:solidFill>
              </a:rPr>
              <a:t>480-423-9200 P / 480-423-5942 F / www.arizonaeconomy.com / info@edpco.com</a:t>
            </a:r>
          </a:p>
        </p:txBody>
      </p:sp>
      <p:sp>
        <p:nvSpPr>
          <p:cNvPr id="175109" name="Text Box 5"/>
          <p:cNvSpPr txBox="1">
            <a:spLocks noChangeArrowheads="1"/>
          </p:cNvSpPr>
          <p:nvPr/>
        </p:nvSpPr>
        <p:spPr bwMode="auto">
          <a:xfrm>
            <a:off x="1296988" y="1936750"/>
            <a:ext cx="6535737" cy="359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000" b="1">
                <a:solidFill>
                  <a:srgbClr val="000000"/>
                </a:solidFill>
              </a:rPr>
              <a:t>   Economic and Fiscal Impact Analysis/Modeling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000" b="1">
                <a:solidFill>
                  <a:srgbClr val="000000"/>
                </a:solidFill>
              </a:rPr>
              <a:t>   Real Estate Market and Feasibility Studies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000" b="1">
                <a:solidFill>
                  <a:srgbClr val="000000"/>
                </a:solidFill>
              </a:rPr>
              <a:t>   Litigation Support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000" b="1">
                <a:solidFill>
                  <a:srgbClr val="000000"/>
                </a:solidFill>
              </a:rPr>
              <a:t>   Revenue Forecasting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000" b="1">
                <a:solidFill>
                  <a:srgbClr val="000000"/>
                </a:solidFill>
              </a:rPr>
              <a:t>   Keynote Speaking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000" b="1">
                <a:solidFill>
                  <a:srgbClr val="000000"/>
                </a:solidFill>
              </a:rPr>
              <a:t>   Public Finance and Policy Development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000" b="1">
                <a:solidFill>
                  <a:srgbClr val="000000"/>
                </a:solidFill>
              </a:rPr>
              <a:t>   Land Use Economics</a:t>
            </a:r>
          </a:p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sz="2000" b="1">
                <a:solidFill>
                  <a:srgbClr val="000000"/>
                </a:solidFill>
              </a:rPr>
              <a:t>   Economic Development</a:t>
            </a:r>
          </a:p>
        </p:txBody>
      </p:sp>
      <p:sp>
        <p:nvSpPr>
          <p:cNvPr id="175110" name="Line 6"/>
          <p:cNvSpPr>
            <a:spLocks noChangeShapeType="1"/>
          </p:cNvSpPr>
          <p:nvPr/>
        </p:nvSpPr>
        <p:spPr bwMode="auto">
          <a:xfrm>
            <a:off x="363538" y="1822450"/>
            <a:ext cx="8434387" cy="0"/>
          </a:xfrm>
          <a:prstGeom prst="line">
            <a:avLst/>
          </a:prstGeom>
          <a:noFill/>
          <a:ln w="41275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175111" name="Line 7"/>
          <p:cNvSpPr>
            <a:spLocks noChangeShapeType="1"/>
          </p:cNvSpPr>
          <p:nvPr/>
        </p:nvSpPr>
        <p:spPr bwMode="auto">
          <a:xfrm>
            <a:off x="350838" y="5635625"/>
            <a:ext cx="8434387" cy="0"/>
          </a:xfrm>
          <a:prstGeom prst="line">
            <a:avLst/>
          </a:prstGeom>
          <a:noFill/>
          <a:ln w="41275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175112" name="Picture 8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4950" y="4502150"/>
            <a:ext cx="98425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5113" name="Picture 9" descr="facebook_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788" y="3463925"/>
            <a:ext cx="981075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3351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8994" name="Text Box 2"/>
          <p:cNvSpPr txBox="1">
            <a:spLocks noChangeArrowheads="1"/>
          </p:cNvSpPr>
          <p:nvPr/>
        </p:nvSpPr>
        <p:spPr bwMode="auto">
          <a:xfrm>
            <a:off x="685800" y="2743200"/>
            <a:ext cx="777240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4800" b="1" dirty="0">
                <a:latin typeface="Arial" charset="0"/>
              </a:rPr>
              <a:t>Government revenues </a:t>
            </a:r>
            <a:r>
              <a:rPr lang="en-US" sz="4800" b="1" dirty="0" smtClean="0">
                <a:latin typeface="Arial" charset="0"/>
              </a:rPr>
              <a:t>and expenses from </a:t>
            </a:r>
            <a:r>
              <a:rPr lang="en-US" sz="4800" b="1" dirty="0">
                <a:latin typeface="Arial" charset="0"/>
              </a:rPr>
              <a:t>all related activity attributed to </a:t>
            </a:r>
            <a:r>
              <a:rPr lang="en-US" sz="4800" b="1" dirty="0" smtClean="0">
                <a:latin typeface="Arial" charset="0"/>
              </a:rPr>
              <a:t>annexation</a:t>
            </a:r>
            <a:endParaRPr lang="en-US" sz="4800" b="1" dirty="0">
              <a:latin typeface="Arial" charset="0"/>
            </a:endParaRPr>
          </a:p>
        </p:txBody>
      </p:sp>
      <p:sp>
        <p:nvSpPr>
          <p:cNvPr id="9428995" name="Text Box 3"/>
          <p:cNvSpPr txBox="1">
            <a:spLocks noChangeArrowheads="1"/>
          </p:cNvSpPr>
          <p:nvPr/>
        </p:nvSpPr>
        <p:spPr bwMode="auto">
          <a:xfrm>
            <a:off x="0" y="512763"/>
            <a:ext cx="91440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800" b="1">
                <a:solidFill>
                  <a:srgbClr val="000099"/>
                </a:solidFill>
              </a:rPr>
              <a:t>Fiscal impact analysis captures:</a:t>
            </a:r>
          </a:p>
        </p:txBody>
      </p:sp>
      <p:sp>
        <p:nvSpPr>
          <p:cNvPr id="9428996" name="Text Box 4"/>
          <p:cNvSpPr txBox="1">
            <a:spLocks noChangeArrowheads="1"/>
          </p:cNvSpPr>
          <p:nvPr/>
        </p:nvSpPr>
        <p:spPr bwMode="auto">
          <a:xfrm>
            <a:off x="685800" y="6559550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i="1">
                <a:latin typeface="Times New Roman" pitchFamily="18" charset="0"/>
              </a:rPr>
              <a:t>Elliott D. Pollack &amp; Company</a:t>
            </a:r>
          </a:p>
        </p:txBody>
      </p:sp>
      <p:pic>
        <p:nvPicPr>
          <p:cNvPr id="9428997" name="Picture 5" descr="EDP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53188"/>
            <a:ext cx="457200" cy="2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12891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5442" name="Text Box 2"/>
          <p:cNvSpPr txBox="1">
            <a:spLocks noChangeArrowheads="1"/>
          </p:cNvSpPr>
          <p:nvPr/>
        </p:nvSpPr>
        <p:spPr bwMode="auto">
          <a:xfrm>
            <a:off x="76200" y="1371600"/>
            <a:ext cx="4724400" cy="5359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u="sng" dirty="0" smtClean="0">
                <a:solidFill>
                  <a:schemeClr val="bg2"/>
                </a:solidFill>
                <a:latin typeface="Arial" charset="0"/>
              </a:rPr>
              <a:t>GENERAL FUND OPERATING REVENUE</a:t>
            </a:r>
          </a:p>
          <a:p>
            <a:pPr algn="ctr"/>
            <a:endParaRPr lang="en-US" sz="1800" b="1" u="sng" dirty="0">
              <a:solidFill>
                <a:schemeClr val="bg2"/>
              </a:solidFill>
              <a:latin typeface="Arial" charset="0"/>
            </a:endParaRP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Sales tax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Sanitation Operating </a:t>
            </a:r>
            <a:r>
              <a:rPr lang="en-US" sz="2000" b="1" dirty="0">
                <a:latin typeface="Arial" charset="0"/>
              </a:rPr>
              <a:t>Tax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>
                <a:latin typeface="Arial" charset="0"/>
              </a:rPr>
              <a:t>Property </a:t>
            </a:r>
            <a:r>
              <a:rPr lang="en-US" sz="2000" b="1" dirty="0" smtClean="0">
                <a:latin typeface="Arial" charset="0"/>
              </a:rPr>
              <a:t>tax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Franchise Fees</a:t>
            </a:r>
          </a:p>
          <a:p>
            <a:pPr marL="1005840" lvl="3">
              <a:lnSpc>
                <a:spcPct val="115000"/>
              </a:lnSpc>
              <a:buFont typeface="Courier New" pitchFamily="49" charset="0"/>
              <a:buChar char="o"/>
            </a:pPr>
            <a:r>
              <a:rPr lang="en-US" sz="1800" b="1" dirty="0" smtClean="0">
                <a:latin typeface="Arial" charset="0"/>
              </a:rPr>
              <a:t>APS</a:t>
            </a:r>
          </a:p>
          <a:p>
            <a:pPr marL="1005840" lvl="3">
              <a:lnSpc>
                <a:spcPct val="115000"/>
              </a:lnSpc>
              <a:buFont typeface="Courier New" pitchFamily="49" charset="0"/>
              <a:buChar char="o"/>
            </a:pPr>
            <a:r>
              <a:rPr lang="en-US" sz="1800" b="1" dirty="0" smtClean="0">
                <a:latin typeface="Arial" charset="0"/>
              </a:rPr>
              <a:t>Phone</a:t>
            </a:r>
          </a:p>
          <a:p>
            <a:pPr marL="1005840" lvl="3">
              <a:lnSpc>
                <a:spcPct val="115000"/>
              </a:lnSpc>
              <a:buFont typeface="Courier New" pitchFamily="49" charset="0"/>
              <a:buChar char="o"/>
            </a:pPr>
            <a:r>
              <a:rPr lang="en-US" sz="1800" b="1" dirty="0" smtClean="0">
                <a:latin typeface="Arial" charset="0"/>
              </a:rPr>
              <a:t>Gas</a:t>
            </a:r>
          </a:p>
          <a:p>
            <a:pPr marL="1005840" lvl="3">
              <a:lnSpc>
                <a:spcPct val="115000"/>
              </a:lnSpc>
              <a:buFont typeface="Courier New" pitchFamily="49" charset="0"/>
              <a:buChar char="o"/>
            </a:pPr>
            <a:r>
              <a:rPr lang="en-US" sz="1800" b="1" dirty="0" smtClean="0">
                <a:latin typeface="Arial" charset="0"/>
              </a:rPr>
              <a:t>Cable</a:t>
            </a:r>
          </a:p>
          <a:p>
            <a:pPr marL="1005840" lvl="3">
              <a:lnSpc>
                <a:spcPct val="115000"/>
              </a:lnSpc>
              <a:buFont typeface="Courier New" pitchFamily="49" charset="0"/>
              <a:buChar char="o"/>
            </a:pPr>
            <a:r>
              <a:rPr lang="en-US" sz="1800" b="1" dirty="0" smtClean="0">
                <a:latin typeface="Arial" charset="0"/>
              </a:rPr>
              <a:t>Utility</a:t>
            </a:r>
          </a:p>
          <a:p>
            <a:pPr marL="1005840" lvl="3">
              <a:lnSpc>
                <a:spcPct val="115000"/>
              </a:lnSpc>
              <a:buFont typeface="Courier New" pitchFamily="49" charset="0"/>
              <a:buChar char="o"/>
            </a:pPr>
            <a:r>
              <a:rPr lang="en-US" sz="1800" b="1" dirty="0" smtClean="0">
                <a:latin typeface="Arial" charset="0"/>
              </a:rPr>
              <a:t>Sanitation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State Shared Sales Tax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State Shared Income Tax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Auto Lieu Tax (VLT)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endParaRPr lang="en-US" sz="2000" b="1" dirty="0">
              <a:latin typeface="Arial" charset="0"/>
            </a:endParaRPr>
          </a:p>
        </p:txBody>
      </p:sp>
      <p:sp>
        <p:nvSpPr>
          <p:cNvPr id="9405443" name="Text Box 3"/>
          <p:cNvSpPr txBox="1">
            <a:spLocks noChangeArrowheads="1"/>
          </p:cNvSpPr>
          <p:nvPr/>
        </p:nvSpPr>
        <p:spPr bwMode="auto">
          <a:xfrm>
            <a:off x="0" y="5334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</a:rPr>
              <a:t>Town of Florence Revenue Sources</a:t>
            </a:r>
            <a:endParaRPr lang="en-US" sz="3600" b="1" dirty="0">
              <a:solidFill>
                <a:srgbClr val="000099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572000" y="1371600"/>
            <a:ext cx="4038600" cy="3801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u="sng" dirty="0" smtClean="0">
                <a:solidFill>
                  <a:schemeClr val="bg2"/>
                </a:solidFill>
                <a:latin typeface="Arial" charset="0"/>
              </a:rPr>
              <a:t>DEVELOPMENT REVENUE</a:t>
            </a:r>
          </a:p>
          <a:p>
            <a:pPr algn="ctr"/>
            <a:endParaRPr lang="en-US" sz="1800" b="1" u="sng" dirty="0">
              <a:solidFill>
                <a:schemeClr val="bg2"/>
              </a:solidFill>
              <a:latin typeface="Arial" charset="0"/>
            </a:endParaRP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Construction Sales tax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Building Permit Fees</a:t>
            </a:r>
            <a:endParaRPr lang="en-US" sz="2000" b="1" dirty="0">
              <a:latin typeface="Arial" charset="0"/>
            </a:endParaRP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Community Development Fees</a:t>
            </a:r>
            <a:endParaRPr lang="en-US" sz="2000" b="1" dirty="0">
              <a:latin typeface="Arial" charset="0"/>
            </a:endParaRP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Development Impact Fees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Highway User Revenue Fund (HURF)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County Shared Transportation Excise Tax</a:t>
            </a:r>
          </a:p>
        </p:txBody>
      </p:sp>
    </p:spTree>
    <p:extLst>
      <p:ext uri="{BB962C8B-B14F-4D97-AF65-F5344CB8AC3E}">
        <p14:creationId xmlns:p14="http://schemas.microsoft.com/office/powerpoint/2010/main" val="62479735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5442" name="Text Box 2"/>
          <p:cNvSpPr txBox="1">
            <a:spLocks noChangeArrowheads="1"/>
          </p:cNvSpPr>
          <p:nvPr/>
        </p:nvSpPr>
        <p:spPr bwMode="auto">
          <a:xfrm>
            <a:off x="685800" y="2285998"/>
            <a:ext cx="40386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u="sng" dirty="0" smtClean="0">
                <a:solidFill>
                  <a:schemeClr val="bg2"/>
                </a:solidFill>
                <a:latin typeface="Arial" charset="0"/>
              </a:rPr>
              <a:t>OPERATING EXPENSES</a:t>
            </a:r>
          </a:p>
          <a:p>
            <a:pPr algn="ctr"/>
            <a:endParaRPr lang="en-US" sz="1800" b="1" u="sng" dirty="0">
              <a:solidFill>
                <a:schemeClr val="bg2"/>
              </a:solidFill>
              <a:latin typeface="Arial" charset="0"/>
            </a:endParaRP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Special Census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Fire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Police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Parks and Recreation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Community Development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Public Works (Paid through HURF)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endParaRPr lang="en-US" sz="2000" b="1" dirty="0">
              <a:latin typeface="Arial" charset="0"/>
            </a:endParaRPr>
          </a:p>
        </p:txBody>
      </p:sp>
      <p:sp>
        <p:nvSpPr>
          <p:cNvPr id="9405443" name="Text Box 3"/>
          <p:cNvSpPr txBox="1">
            <a:spLocks noChangeArrowheads="1"/>
          </p:cNvSpPr>
          <p:nvPr/>
        </p:nvSpPr>
        <p:spPr bwMode="auto">
          <a:xfrm>
            <a:off x="0" y="5334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99"/>
                </a:solidFill>
              </a:rPr>
              <a:t>Town of Florence Expenses</a:t>
            </a:r>
            <a:endParaRPr lang="en-US" sz="3600" b="1" dirty="0">
              <a:solidFill>
                <a:srgbClr val="000099"/>
              </a:solidFill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953000" y="2286000"/>
            <a:ext cx="40386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u="sng" dirty="0" smtClean="0">
                <a:solidFill>
                  <a:schemeClr val="bg2"/>
                </a:solidFill>
                <a:latin typeface="Arial" charset="0"/>
              </a:rPr>
              <a:t>CAPITAL EXPENSES</a:t>
            </a:r>
          </a:p>
          <a:p>
            <a:pPr algn="ctr"/>
            <a:endParaRPr lang="en-US" sz="1800" b="1" u="sng" dirty="0">
              <a:solidFill>
                <a:schemeClr val="bg2"/>
              </a:solidFill>
              <a:latin typeface="Arial" charset="0"/>
            </a:endParaRP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Equipment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Vehicles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Road Repair &amp; </a:t>
            </a:r>
            <a:r>
              <a:rPr lang="en-US" sz="2000" b="1" dirty="0" err="1" smtClean="0">
                <a:latin typeface="Arial" charset="0"/>
              </a:rPr>
              <a:t>Maint</a:t>
            </a:r>
            <a:r>
              <a:rPr lang="en-US" sz="2000" b="1" dirty="0" smtClean="0">
                <a:latin typeface="Arial" charset="0"/>
              </a:rPr>
              <a:t>.</a:t>
            </a:r>
          </a:p>
          <a:p>
            <a:pPr marL="548640" lvl="2">
              <a:lnSpc>
                <a:spcPct val="115000"/>
              </a:lnSpc>
              <a:buFontTx/>
              <a:buChar char="•"/>
            </a:pPr>
            <a:r>
              <a:rPr lang="en-US" sz="2000" b="1" dirty="0" smtClean="0">
                <a:latin typeface="Arial" charset="0"/>
              </a:rPr>
              <a:t>Capital Projects</a:t>
            </a:r>
          </a:p>
          <a:p>
            <a:pPr marL="1005840" lvl="3">
              <a:lnSpc>
                <a:spcPct val="115000"/>
              </a:lnSpc>
              <a:buFont typeface="Courier New" pitchFamily="49" charset="0"/>
              <a:buChar char="o"/>
            </a:pPr>
            <a:r>
              <a:rPr lang="en-US" sz="2000" b="1" dirty="0" smtClean="0">
                <a:latin typeface="Arial" charset="0"/>
              </a:rPr>
              <a:t>Streetlights</a:t>
            </a:r>
          </a:p>
          <a:p>
            <a:pPr marL="1005840" lvl="3">
              <a:lnSpc>
                <a:spcPct val="115000"/>
              </a:lnSpc>
              <a:buFont typeface="Courier New" pitchFamily="49" charset="0"/>
              <a:buChar char="o"/>
            </a:pPr>
            <a:r>
              <a:rPr lang="en-US" sz="2000" b="1" dirty="0" smtClean="0">
                <a:latin typeface="Arial" charset="0"/>
              </a:rPr>
              <a:t>Traffic Control Devices</a:t>
            </a:r>
          </a:p>
          <a:p>
            <a:pPr marL="1005840" lvl="3">
              <a:lnSpc>
                <a:spcPct val="115000"/>
              </a:lnSpc>
              <a:buFont typeface="Courier New" pitchFamily="49" charset="0"/>
              <a:buChar char="o"/>
            </a:pPr>
            <a:r>
              <a:rPr lang="en-US" sz="2000" b="1" dirty="0" smtClean="0">
                <a:latin typeface="Arial" charset="0"/>
              </a:rPr>
              <a:t>Drainage</a:t>
            </a:r>
          </a:p>
          <a:p>
            <a:pPr marL="1005840" lvl="3">
              <a:lnSpc>
                <a:spcPct val="115000"/>
              </a:lnSpc>
              <a:buFont typeface="Courier New" pitchFamily="49" charset="0"/>
              <a:buChar char="o"/>
            </a:pPr>
            <a:r>
              <a:rPr lang="en-US" sz="2000" b="1" dirty="0" smtClean="0">
                <a:latin typeface="Arial" charset="0"/>
              </a:rPr>
              <a:t>Road Widening</a:t>
            </a:r>
          </a:p>
        </p:txBody>
      </p:sp>
    </p:spTree>
    <p:extLst>
      <p:ext uri="{BB962C8B-B14F-4D97-AF65-F5344CB8AC3E}">
        <p14:creationId xmlns:p14="http://schemas.microsoft.com/office/powerpoint/2010/main" val="1307892560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Contains Impacts of Expected Development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8" y="2057400"/>
            <a:ext cx="8230081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0029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282" name="Text Box 2"/>
          <p:cNvSpPr txBox="1">
            <a:spLocks noChangeArrowheads="1"/>
          </p:cNvSpPr>
          <p:nvPr/>
        </p:nvSpPr>
        <p:spPr bwMode="auto">
          <a:xfrm>
            <a:off x="2124075" y="2024063"/>
            <a:ext cx="48069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200" b="1">
                <a:solidFill>
                  <a:srgbClr val="00007D"/>
                </a:solidFill>
              </a:rPr>
              <a:t>ANALYSIS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200" b="1">
                <a:solidFill>
                  <a:srgbClr val="00007D"/>
                </a:solidFill>
              </a:rPr>
              <a:t>RESULTS</a:t>
            </a:r>
          </a:p>
        </p:txBody>
      </p:sp>
      <p:sp>
        <p:nvSpPr>
          <p:cNvPr id="9441283" name="Text Box 3"/>
          <p:cNvSpPr txBox="1">
            <a:spLocks noChangeArrowheads="1"/>
          </p:cNvSpPr>
          <p:nvPr/>
        </p:nvSpPr>
        <p:spPr bwMode="auto">
          <a:xfrm>
            <a:off x="685800" y="6559550"/>
            <a:ext cx="2286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200" b="1" i="1">
                <a:solidFill>
                  <a:srgbClr val="000000"/>
                </a:solidFill>
                <a:latin typeface="Times New Roman" pitchFamily="18" charset="0"/>
              </a:rPr>
              <a:t>Elliott D. Pollack &amp; Company</a:t>
            </a:r>
          </a:p>
        </p:txBody>
      </p:sp>
      <p:pic>
        <p:nvPicPr>
          <p:cNvPr id="9441284" name="Picture 4" descr="EDP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453188"/>
            <a:ext cx="457200" cy="277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07056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276210" y="685800"/>
            <a:ext cx="8334390" cy="69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548640" indent="-548640" eaLnBrk="0" fontAlgn="base" hangingPunct="0">
              <a:spcBef>
                <a:spcPct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3200" b="1" dirty="0" smtClean="0">
                <a:solidFill>
                  <a:srgbClr val="000000"/>
                </a:solidFill>
              </a:rPr>
              <a:t>Operational Revenue and Expenses result in a net fund balance of </a:t>
            </a:r>
            <a:r>
              <a:rPr lang="en-US" sz="3200" b="1" dirty="0" smtClean="0">
                <a:solidFill>
                  <a:srgbClr val="00B050"/>
                </a:solidFill>
              </a:rPr>
              <a:t>$13.9 million</a:t>
            </a:r>
            <a:r>
              <a:rPr lang="en-US" sz="3200" b="1" dirty="0" smtClean="0">
                <a:solidFill>
                  <a:srgbClr val="000000"/>
                </a:solidFill>
              </a:rPr>
              <a:t> over 10 years.</a:t>
            </a:r>
          </a:p>
          <a:p>
            <a:pPr marL="548640" indent="-548640" eaLnBrk="0" fontAlgn="base" hangingPunct="0">
              <a:spcBef>
                <a:spcPct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US" sz="3200" b="1" dirty="0" smtClean="0">
                <a:solidFill>
                  <a:srgbClr val="000000"/>
                </a:solidFill>
              </a:rPr>
              <a:t>Capital Expenses to Revenue result in a net fund balance of </a:t>
            </a:r>
            <a:r>
              <a:rPr lang="en-US" sz="3200" b="1" dirty="0" smtClean="0">
                <a:solidFill>
                  <a:srgbClr val="00B050"/>
                </a:solidFill>
              </a:rPr>
              <a:t>$3.9 million </a:t>
            </a:r>
            <a:r>
              <a:rPr lang="en-US" sz="3200" b="1" dirty="0" smtClean="0">
                <a:solidFill>
                  <a:srgbClr val="000000"/>
                </a:solidFill>
              </a:rPr>
              <a:t>after 10 years.</a:t>
            </a:r>
          </a:p>
          <a:p>
            <a:pPr marL="548640" indent="-54864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3200" b="1" dirty="0" smtClean="0">
                <a:solidFill>
                  <a:srgbClr val="000000"/>
                </a:solidFill>
              </a:rPr>
              <a:t>Infrastructure Improvement projects will be implemented through developer contributions and non-General Fund revenue when feasible.</a:t>
            </a:r>
          </a:p>
          <a:p>
            <a:pPr marL="914400" indent="-914400" algn="ctr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9600" b="1" u="sng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67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983595"/>
            <a:ext cx="9041019" cy="4960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8229600" y="2819400"/>
            <a:ext cx="887618" cy="609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8229600" y="4419600"/>
            <a:ext cx="887618" cy="6096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7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/>
          <p:cNvSpPr txBox="1">
            <a:spLocks noChangeArrowheads="1"/>
          </p:cNvSpPr>
          <p:nvPr/>
        </p:nvSpPr>
        <p:spPr bwMode="auto">
          <a:xfrm>
            <a:off x="152400" y="487025"/>
            <a:ext cx="8731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000000"/>
                </a:solidFill>
              </a:rPr>
              <a:t>Final Points</a:t>
            </a:r>
            <a:endParaRPr lang="en-US" sz="4800" b="1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1524000"/>
            <a:ext cx="8229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Significant State/County Shared Revenue</a:t>
            </a:r>
          </a:p>
          <a:p>
            <a:endParaRPr lang="en-US" sz="12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Large volume of finished lots can have homes built as soon as market conditions improve.</a:t>
            </a:r>
          </a:p>
          <a:p>
            <a:endParaRPr lang="en-US" sz="12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Operational costs are </a:t>
            </a:r>
            <a:r>
              <a:rPr lang="en-US" sz="2400" b="1" i="1" dirty="0" smtClean="0"/>
              <a:t>incremental</a:t>
            </a:r>
            <a:r>
              <a:rPr lang="en-US" sz="2400" b="1" dirty="0" smtClean="0"/>
              <a:t> additions to an existing Town Government infrastructure.</a:t>
            </a:r>
          </a:p>
          <a:p>
            <a:endParaRPr lang="en-US" sz="12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New infrastructure projects will be jointly funded by the Town, developer contributions and impact fees.  Financing solutions exist beyond Fund Balance.</a:t>
            </a:r>
          </a:p>
          <a:p>
            <a:endParaRPr lang="en-US" sz="1200" b="1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Future commercial development along major corridors (Hunt Highway &amp; Arizona Farms) will be captured by the Town.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7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05795148-27F1-478A-A54E-1CA192E2153D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DE2F4B50-1B60-4AD2-99B3-B27F8BFCD8EB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1FECA3E9-38AD-4E9A-A731-5849F6F3EB19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B98D3D11-2C6C-4011-A2F2-318466CC0374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A25AE55D-4550-46F1-8172-F31D87CC96A8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4C934F8A-A8FF-43EE-B71E-EF3CC0C0467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371</Words>
  <Application>Microsoft Office PowerPoint</Application>
  <PresentationFormat>On-screen Show (4:3)</PresentationFormat>
  <Paragraphs>102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Courier New</vt:lpstr>
      <vt:lpstr>Times New Roman</vt:lpstr>
      <vt:lpstr>Wingdings</vt:lpstr>
      <vt:lpstr>Office Theme</vt:lpstr>
      <vt:lpstr>1_Pixel</vt:lpstr>
      <vt:lpstr>Pixel</vt:lpstr>
      <vt:lpstr>PowerPoint Presentation</vt:lpstr>
      <vt:lpstr>PowerPoint Presentation</vt:lpstr>
      <vt:lpstr>PowerPoint Presentation</vt:lpstr>
      <vt:lpstr>PowerPoint Presentation</vt:lpstr>
      <vt:lpstr>Contains Impacts of Expected Development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Court</dc:creator>
  <cp:lastModifiedBy>Jim Rounds</cp:lastModifiedBy>
  <cp:revision>8</cp:revision>
  <dcterms:created xsi:type="dcterms:W3CDTF">2013-07-24T21:00:16Z</dcterms:created>
  <dcterms:modified xsi:type="dcterms:W3CDTF">2013-07-29T18:30:43Z</dcterms:modified>
</cp:coreProperties>
</file>